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66" r:id="rId2"/>
    <p:sldId id="298" r:id="rId3"/>
    <p:sldId id="305" r:id="rId4"/>
    <p:sldId id="297" r:id="rId5"/>
    <p:sldId id="316" r:id="rId6"/>
    <p:sldId id="317" r:id="rId7"/>
    <p:sldId id="314" r:id="rId8"/>
    <p:sldId id="315" r:id="rId9"/>
    <p:sldId id="313" r:id="rId10"/>
    <p:sldId id="311" r:id="rId11"/>
    <p:sldId id="318" r:id="rId12"/>
    <p:sldId id="268" r:id="rId1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5" autoAdjust="0"/>
    <p:restoredTop sz="94038" autoAdjust="0"/>
  </p:normalViewPr>
  <p:slideViewPr>
    <p:cSldViewPr>
      <p:cViewPr varScale="1">
        <p:scale>
          <a:sx n="64" d="100"/>
          <a:sy n="64" d="100"/>
        </p:scale>
        <p:origin x="1204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81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98DF521-32C7-433A-B751-A4BFFED50040}" type="datetimeFigureOut">
              <a:rPr lang="en-US" smtClean="0"/>
              <a:t>6/8/2023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DE7C082-CDCE-4398-9EDD-742A069416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099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3B4D02D-25C5-486E-9904-876945BAF823}" type="datetimeFigureOut">
              <a:rPr lang="en-US" smtClean="0"/>
              <a:t>6/8/2023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E65DBA6-BC81-4C9C-A0A4-2EB7BECDA9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54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5DBA6-BC81-4C9C-A0A4-2EB7BECDA9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947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914400"/>
            <a:ext cx="8229600" cy="4876800"/>
          </a:xfrm>
        </p:spPr>
        <p:txBody>
          <a:bodyPr>
            <a:normAutofit/>
          </a:bodyPr>
          <a:lstStyle>
            <a:lvl1pPr marL="182880" indent="-182880">
              <a:buClr>
                <a:srgbClr val="DF7A00"/>
              </a:buClr>
              <a:buFont typeface="Wingdings" panose="05000000000000000000" pitchFamily="2" charset="2"/>
              <a:buChar char="Ø"/>
              <a:defRPr sz="24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6EC1-8F33-4665-B636-949CE83BA99A}" type="datetimeFigureOut">
              <a:rPr lang="en-US" smtClean="0"/>
              <a:pPr/>
              <a:t>6/8/2023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7299-3C36-46FB-AD0E-02308AFA0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421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6EC1-8F33-4665-B636-949CE83BA99A}" type="datetimeFigureOut">
              <a:rPr lang="en-US" smtClean="0"/>
              <a:pPr/>
              <a:t>6/8/2023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7299-3C36-46FB-AD0E-02308AFA0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03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94" y="533400"/>
            <a:ext cx="8229600" cy="990600"/>
          </a:xfrm>
        </p:spPr>
        <p:txBody>
          <a:bodyPr>
            <a:normAutofit/>
          </a:bodyPr>
          <a:lstStyle>
            <a:lvl1pPr>
              <a:defRPr sz="24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Autofit/>
          </a:bodyPr>
          <a:lstStyle>
            <a:lvl1pPr marL="0" indent="0" algn="ctr">
              <a:buNone/>
              <a:defRPr sz="2400" b="0" baseline="0">
                <a:solidFill>
                  <a:srgbClr val="58595B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Autofit/>
          </a:bodyPr>
          <a:lstStyle>
            <a:lvl1pPr marL="0" indent="0" algn="ctr">
              <a:buNone/>
              <a:defRPr lang="en-US" sz="2400" b="0" kern="1200" dirty="0" smtClean="0">
                <a:solidFill>
                  <a:srgbClr val="58595B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>
            <a:normAutofit/>
          </a:bodyPr>
          <a:lstStyle>
            <a:lvl1pPr>
              <a:defRPr sz="2400">
                <a:latin typeface="+mj-lt"/>
                <a:ea typeface="MingLiU-ExtB" panose="02020500000000000000" pitchFamily="18" charset="-120"/>
              </a:defRPr>
            </a:lvl1pPr>
            <a:lvl2pPr>
              <a:defRPr sz="2400">
                <a:latin typeface="+mj-lt"/>
                <a:ea typeface="MingLiU-ExtB" panose="02020500000000000000" pitchFamily="18" charset="-120"/>
              </a:defRPr>
            </a:lvl2pPr>
            <a:lvl3pPr>
              <a:defRPr sz="2400">
                <a:latin typeface="+mj-lt"/>
                <a:ea typeface="MingLiU-ExtB" panose="02020500000000000000" pitchFamily="18" charset="-120"/>
              </a:defRPr>
            </a:lvl3pPr>
            <a:lvl4pPr>
              <a:defRPr sz="2400">
                <a:latin typeface="+mj-lt"/>
                <a:ea typeface="MingLiU-ExtB" panose="02020500000000000000" pitchFamily="18" charset="-120"/>
              </a:defRPr>
            </a:lvl4pPr>
            <a:lvl5pPr>
              <a:defRPr sz="2400">
                <a:latin typeface="+mj-lt"/>
                <a:ea typeface="MingLiU-ExtB" panose="02020500000000000000" pitchFamily="18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6EC1-8F33-4665-B636-949CE83BA99A}" type="datetimeFigureOut">
              <a:rPr lang="en-US" smtClean="0"/>
              <a:pPr/>
              <a:t>6/8/2023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7299-3C36-46FB-AD0E-02308AFA07D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47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6EC1-8F33-4665-B636-949CE83BA99A}" type="datetimeFigureOut">
              <a:rPr lang="en-US" smtClean="0"/>
              <a:pPr/>
              <a:t>6/8/2023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7299-3C36-46FB-AD0E-02308AFA0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6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2400" cap="all" baseline="0">
                <a:solidFill>
                  <a:srgbClr val="58595B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58595B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5DBA-1081-4A95-A38C-BBADF69C468A}" type="datetimeFigureOut">
              <a:rPr lang="en-US" smtClean="0"/>
              <a:t>6/8/2023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1462-AD79-4DA9-8095-72A5A924137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685800" y="3398520"/>
            <a:ext cx="7848600" cy="158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pascocounty_rgb_tag smaller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486400"/>
            <a:ext cx="2267137" cy="106925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83286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8F8F8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8F8F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7E15DBA-1081-4A95-A38C-BBADF69C468A}" type="datetimeFigureOut">
              <a:rPr lang="en-US" smtClean="0"/>
              <a:pPr/>
              <a:t>6/8/2023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53D21462-AD79-4DA9-8095-72A5A924137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 descr="C:\Users\pbaracaldo\Pictures\swoosh_rgb-orang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" y="1194014"/>
            <a:ext cx="4883150" cy="44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pbaracaldo\Downloads\sun-bird_rgb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013939"/>
            <a:ext cx="651095" cy="64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66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2400" kern="1200" spc="-100" baseline="0">
          <a:solidFill>
            <a:srgbClr val="58595B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rgbClr val="DF7A00"/>
        </a:buClr>
        <a:buSzPct val="85000"/>
        <a:buFont typeface="Wingdings" panose="05000000000000000000" pitchFamily="2" charset="2"/>
        <a:buChar char="Ø"/>
        <a:defRPr sz="2400" kern="1200">
          <a:solidFill>
            <a:srgbClr val="58595B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rgbClr val="58595B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2400" kern="1200">
          <a:solidFill>
            <a:srgbClr val="58595B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rgbClr val="58595B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2400" kern="1200" baseline="0">
          <a:solidFill>
            <a:srgbClr val="58595B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45234" y="3696404"/>
            <a:ext cx="30822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Marcy Esbjerg</a:t>
            </a:r>
          </a:p>
          <a:p>
            <a:r>
              <a:rPr lang="en-US" dirty="0"/>
              <a:t>Community Development Director</a:t>
            </a:r>
          </a:p>
          <a:p>
            <a:endParaRPr lang="en-US" dirty="0"/>
          </a:p>
          <a:p>
            <a:r>
              <a:rPr lang="en-US" dirty="0"/>
              <a:t>Hilary Bruno</a:t>
            </a:r>
          </a:p>
          <a:p>
            <a:r>
              <a:rPr lang="en-US" dirty="0"/>
              <a:t>Community Development</a:t>
            </a:r>
          </a:p>
          <a:p>
            <a:r>
              <a:rPr lang="en-US" dirty="0"/>
              <a:t>Manager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339E3A1-54BF-45FD-8943-7AE1207F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44" y="2146851"/>
            <a:ext cx="8229600" cy="990600"/>
          </a:xfrm>
        </p:spPr>
        <p:txBody>
          <a:bodyPr/>
          <a:lstStyle/>
          <a:p>
            <a:pPr algn="ctr"/>
            <a:r>
              <a:rPr lang="en-US" dirty="0"/>
              <a:t>Pasco County, Florida</a:t>
            </a:r>
            <a:br>
              <a:rPr lang="en-US" dirty="0"/>
            </a:br>
            <a:r>
              <a:rPr lang="en-US" dirty="0"/>
              <a:t>Outreach and Public Notices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265199B-D26D-46EC-97CF-B76C591AE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800599"/>
            <a:ext cx="3370167" cy="99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NCDA  Annual Conference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June 13, 2023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F4B83E5-AD70-4F4A-85DA-7E8D3DEBC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587" y="5727729"/>
            <a:ext cx="2395537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34B1E4-C708-4169-8835-B04299BDA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5799719"/>
            <a:ext cx="2091214" cy="79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73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09FF7-8CD7-48FC-ACBA-4919A86F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CC3CE-CEE2-4F42-93FF-9AB648EE04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7772400" cy="4718304"/>
          </a:xfrm>
        </p:spPr>
        <p:txBody>
          <a:bodyPr>
            <a:normAutofit/>
          </a:bodyPr>
          <a:lstStyle/>
          <a:p>
            <a:pPr lvl="2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Don’t schedule a meeting - invite yourself to a meeting that is already scheduled</a:t>
            </a:r>
          </a:p>
          <a:p>
            <a:pPr lvl="2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 lvl="2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Information gathered is useful information and kept review committees focused</a:t>
            </a:r>
            <a:br>
              <a:rPr lang="en-US" sz="2400" dirty="0"/>
            </a:br>
            <a:endParaRPr lang="en-US" sz="2400" dirty="0"/>
          </a:p>
          <a:p>
            <a:pPr lvl="2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People are ingenious – note the half stickers</a:t>
            </a:r>
          </a:p>
          <a:p>
            <a:pPr lvl="2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 lvl="2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Have fun – this is a great opportunity to educate people</a:t>
            </a:r>
            <a:endParaRPr lang="en-US" sz="2400" dirty="0"/>
          </a:p>
          <a:p>
            <a:pPr lvl="2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607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0F4F7-A1CF-D151-89CA-3C998ABF6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Notice – tips and tricks for staying on track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A86EF-16DE-CD6B-7F87-E8A61D5488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“Reverse math”</a:t>
            </a:r>
          </a:p>
          <a:p>
            <a:r>
              <a:rPr lang="en-US" sz="4500" dirty="0"/>
              <a:t>What date does your report need to be submitted to HUD?</a:t>
            </a:r>
          </a:p>
          <a:p>
            <a:r>
              <a:rPr lang="en-US" sz="4500" dirty="0"/>
              <a:t>What date will governing board approve?</a:t>
            </a:r>
          </a:p>
          <a:p>
            <a:r>
              <a:rPr lang="en-US" sz="4500" dirty="0"/>
              <a:t>When will comment period end? (15 days CAPER/30 days all other)?</a:t>
            </a:r>
          </a:p>
          <a:p>
            <a:r>
              <a:rPr lang="en-US" sz="4500" dirty="0"/>
              <a:t>When does the ad need to be published?</a:t>
            </a:r>
          </a:p>
          <a:p>
            <a:endParaRPr lang="en-US" sz="450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C0AD62-9307-7BC5-4F0A-2E3DF8DB6B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11/10     Technical Assistance to agencies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12/2       CAPER ad submitted to TBT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12/7       CAPER ad published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12/9       Review Committee Brainstorming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           CAPER draft posted to website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12/28     CAPER due to HUD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1/6         Invite Review Committee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1/27       Grant kick off ad submitted to TBT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2/1         Grant kick off ad published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3/3         Review Committee Orientation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3/9         Grant Kick off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3/10       Grant Kick off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           Applications go live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3/17       All questions must be submitted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3/20       send out all questions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3/30       Applications due – 4pm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4/3         Review apps for minimum standards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4/4         Notify agencies if application is not moving forward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           Forward applications to compliance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           Schedule visits with Jim’s team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4/12       Review Committee meeting posted on county calendar and our website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           Review Committee meeting sign on our bulletin board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4/14       Release applications to review committee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5/2         CDBG Review Committee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5/3         ESG/HOME review Committee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5/26       ConPlan ad to TBT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5/31       ConPlan ad published in TBT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6/21       Public Hearing for ConPlan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7/3         ConPlan posted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           Public Comment period (30 days) begins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8/4         Public Comment period ends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8/8         ConPlan to BCC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8/15       ConPlan due to HUD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542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676400"/>
            <a:ext cx="9131300" cy="28194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Hilary Bruno</a:t>
            </a:r>
          </a:p>
          <a:p>
            <a:pPr marL="0" indent="0" algn="ctr">
              <a:buNone/>
            </a:pPr>
            <a:r>
              <a:rPr lang="en-US" dirty="0"/>
              <a:t>Pasco County Community Development</a:t>
            </a:r>
          </a:p>
          <a:p>
            <a:pPr marL="0" indent="0" algn="ctr">
              <a:buNone/>
            </a:pPr>
            <a:r>
              <a:rPr lang="en-US" dirty="0"/>
              <a:t>hbruno@pascocountyfl.net</a:t>
            </a:r>
          </a:p>
          <a:p>
            <a:pPr marL="0" indent="0" algn="ctr">
              <a:buNone/>
            </a:pPr>
            <a:r>
              <a:rPr lang="en-US" dirty="0"/>
              <a:t>727-834-3447</a:t>
            </a:r>
          </a:p>
          <a:p>
            <a:pPr marL="0" indent="0" algn="ctr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2" descr="S:\Community Development Documents\Adam\Pics, Logos\Community Development_Page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588" y="5715000"/>
            <a:ext cx="2397712" cy="97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456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BDBFA30-4214-4CE0-8816-CE311C90A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Pasco County, FL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EB8A260-CE19-43A0-854D-0F6C64C86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5791200" cy="4343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 Population – 553,000 (just under 200,000 households)</a:t>
            </a:r>
          </a:p>
          <a:p>
            <a:r>
              <a:rPr lang="en-US" dirty="0"/>
              <a:t> Location – north of Tampa, FL on the Gulf of Mexico</a:t>
            </a:r>
          </a:p>
          <a:p>
            <a:r>
              <a:rPr lang="en-US" dirty="0"/>
              <a:t> Square Miles – 747 </a:t>
            </a:r>
          </a:p>
          <a:p>
            <a:r>
              <a:rPr lang="en-US" dirty="0"/>
              <a:t> Owner-occupied/rental housing – 72/28%</a:t>
            </a:r>
          </a:p>
          <a:p>
            <a:r>
              <a:rPr lang="en-US" dirty="0"/>
              <a:t> LMI – 40% LMI, 54% Cost Burdened</a:t>
            </a:r>
          </a:p>
          <a:p>
            <a:r>
              <a:rPr lang="en-US" dirty="0"/>
              <a:t> CDBG - $3 million</a:t>
            </a:r>
          </a:p>
          <a:p>
            <a:r>
              <a:rPr lang="en-US" dirty="0"/>
              <a:t> HOME - $1.3 million</a:t>
            </a:r>
          </a:p>
          <a:p>
            <a:r>
              <a:rPr lang="en-US" dirty="0"/>
              <a:t> ESG - $255,000</a:t>
            </a:r>
          </a:p>
          <a:p>
            <a:r>
              <a:rPr lang="en-US" dirty="0"/>
              <a:t> CDBG-CV - $1.7 million/$1.99 million</a:t>
            </a:r>
          </a:p>
          <a:p>
            <a:r>
              <a:rPr lang="en-US" dirty="0"/>
              <a:t> ESG-CV - $834,000/$3.8 million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Pasco County, Florida - Wikipedia">
            <a:extLst>
              <a:ext uri="{FF2B5EF4-FFF2-40B4-BE49-F238E27FC236}">
                <a16:creationId xmlns:a16="http://schemas.microsoft.com/office/drawing/2014/main" id="{4CFD3A55-A199-4A4D-9941-0FB795502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3245126" cy="323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772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F8A2CF-41E3-494E-89FD-6596B55D9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Mission Statement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3AA679-7DD7-4C71-8DEC-7808775B83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2360676"/>
            <a:ext cx="8229600" cy="213664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i="1" u="sng" dirty="0">
                <a:latin typeface="Georgia" panose="02040502050405020303" pitchFamily="18" charset="0"/>
              </a:rPr>
              <a:t>Our mission at Community Development:</a:t>
            </a:r>
          </a:p>
          <a:p>
            <a:pPr marL="0" indent="0">
              <a:buNone/>
            </a:pPr>
            <a:r>
              <a:rPr lang="en-US" i="1" dirty="0">
                <a:latin typeface="Georgia" panose="02040502050405020303" pitchFamily="18" charset="0"/>
              </a:rPr>
              <a:t>Improving the lives of Pasco’s citizens through homeless initiatives, neighborhood revitalization, affordable housing and community partnerships using state and federal funding. </a:t>
            </a:r>
          </a:p>
          <a:p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3A7DB73-9CCA-4B9B-B067-C52548D6F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486400"/>
            <a:ext cx="2395537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178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WHY:  Citizen Participation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2133600"/>
            <a:ext cx="7696200" cy="3429000"/>
          </a:xfrm>
        </p:spPr>
        <p:txBody>
          <a:bodyPr>
            <a:normAutofit/>
          </a:bodyPr>
          <a:lstStyle/>
          <a:p>
            <a:r>
              <a:rPr lang="en-US" dirty="0"/>
              <a:t>24 Code of Federal Regulations, Part 91, Subpart B requires entitlement communities to adopt a Citizen Participation Plan to be used to encourage the involvement and consultation of citizens in the development, implementation and amendment to the ConPlan, Annual Action Plan and CAPER.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924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B3298-62F6-0BF4-CAAB-1C2759AF9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Dot Survey: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81938-9F24-E0CB-340C-76351F1310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7848600" cy="4718304"/>
          </a:xfrm>
        </p:spPr>
        <p:txBody>
          <a:bodyPr/>
          <a:lstStyle/>
          <a:p>
            <a:r>
              <a:rPr lang="en-US" dirty="0"/>
              <a:t>Affordable Housing</a:t>
            </a:r>
          </a:p>
          <a:p>
            <a:r>
              <a:rPr lang="en-US" dirty="0"/>
              <a:t>Homelessness</a:t>
            </a:r>
          </a:p>
          <a:p>
            <a:r>
              <a:rPr lang="en-US" dirty="0"/>
              <a:t>Food Insecurity</a:t>
            </a:r>
          </a:p>
          <a:p>
            <a:r>
              <a:rPr lang="en-US" dirty="0"/>
              <a:t>Mental Health Needs</a:t>
            </a:r>
          </a:p>
          <a:p>
            <a:r>
              <a:rPr lang="en-US" dirty="0"/>
              <a:t>Senior Services</a:t>
            </a:r>
          </a:p>
          <a:p>
            <a:r>
              <a:rPr lang="en-US" dirty="0"/>
              <a:t>Transportation Needs</a:t>
            </a:r>
          </a:p>
          <a:p>
            <a:r>
              <a:rPr lang="en-US" dirty="0"/>
              <a:t>Veteran Services</a:t>
            </a:r>
          </a:p>
          <a:p>
            <a:r>
              <a:rPr lang="en-US" dirty="0"/>
              <a:t>Emergency Shelters for Homeless</a:t>
            </a:r>
          </a:p>
          <a:p>
            <a:r>
              <a:rPr lang="en-US" dirty="0"/>
              <a:t>Substance Abuse Needs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844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E4DF-E547-8854-619F-4DE052396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did we go?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AFB24-67F2-E956-83AE-10BD071D54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6172200" cy="4718304"/>
          </a:xfrm>
        </p:spPr>
        <p:txBody>
          <a:bodyPr/>
          <a:lstStyle/>
          <a:p>
            <a:r>
              <a:rPr lang="en-US" dirty="0"/>
              <a:t>We “invited” ourselves to many different meetings across the county.  </a:t>
            </a:r>
          </a:p>
          <a:p>
            <a:endParaRPr lang="en-US" dirty="0"/>
          </a:p>
          <a:p>
            <a:r>
              <a:rPr lang="en-US" dirty="0"/>
              <a:t>COC Meeting</a:t>
            </a:r>
          </a:p>
          <a:p>
            <a:r>
              <a:rPr lang="en-US" dirty="0"/>
              <a:t>Community Impact Council Meeting</a:t>
            </a:r>
          </a:p>
          <a:p>
            <a:r>
              <a:rPr lang="en-US" dirty="0"/>
              <a:t>HUB Task Force</a:t>
            </a:r>
          </a:p>
          <a:p>
            <a:r>
              <a:rPr lang="en-US" dirty="0"/>
              <a:t>Neighborhood Associations</a:t>
            </a:r>
          </a:p>
          <a:p>
            <a:r>
              <a:rPr lang="en-US" dirty="0"/>
              <a:t>Food Distribution Events</a:t>
            </a:r>
          </a:p>
          <a:p>
            <a:r>
              <a:rPr lang="en-US" dirty="0"/>
              <a:t>Commission on the Status of Women</a:t>
            </a:r>
          </a:p>
          <a:p>
            <a:r>
              <a:rPr lang="en-US" dirty="0"/>
              <a:t>And more!</a:t>
            </a:r>
          </a:p>
        </p:txBody>
      </p:sp>
    </p:spTree>
    <p:extLst>
      <p:ext uri="{BB962C8B-B14F-4D97-AF65-F5344CB8AC3E}">
        <p14:creationId xmlns:p14="http://schemas.microsoft.com/office/powerpoint/2010/main" val="1304734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D2A04D7-71A5-97E7-FE59-56A33E2BD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385" y="381000"/>
            <a:ext cx="3732294" cy="4801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B474A4-E629-0DFB-5B37-7FDF92B34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49F8F3-EAD1-0ECE-5A54-DAE2228166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6792" y="4276538"/>
            <a:ext cx="4038600" cy="2346832"/>
          </a:xfrm>
          <a:prstGeom prst="rect">
            <a:avLst/>
          </a:prstGeom>
        </p:spPr>
      </p:pic>
      <p:pic>
        <p:nvPicPr>
          <p:cNvPr id="7" name="Content Placeholder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B1A21C5-6E49-F6FD-95E6-48696BF89E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020" y="2205493"/>
            <a:ext cx="2667000" cy="3463211"/>
          </a:xfrm>
        </p:spPr>
      </p:pic>
    </p:spTree>
    <p:extLst>
      <p:ext uri="{BB962C8B-B14F-4D97-AF65-F5344CB8AC3E}">
        <p14:creationId xmlns:p14="http://schemas.microsoft.com/office/powerpoint/2010/main" val="2935429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6EFB1-73C5-BB06-D2D1-A93B4739C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F3042-A4DA-5880-D6B3-3CA8B3E80E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1E259DB-DB91-66D6-3F46-6845A6073F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2611603"/>
            <a:ext cx="1943100" cy="2590800"/>
          </a:xfrm>
          <a:prstGeom prst="rect">
            <a:avLst/>
          </a:prstGeom>
        </p:spPr>
      </p:pic>
      <p:pic>
        <p:nvPicPr>
          <p:cNvPr id="6" name="Content Placeholder 5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F750E89E-23E1-414F-5428-7EC658831D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93" y="1673225"/>
            <a:ext cx="3539014" cy="47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37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Says: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7583" y="1905000"/>
            <a:ext cx="7696200" cy="3429000"/>
          </a:xfrm>
        </p:spPr>
        <p:txBody>
          <a:bodyPr>
            <a:normAutofit fontScale="85000" lnSpcReduction="2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Affordable Housing-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322.5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Homelessness-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204.5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Food Insecurity-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98.5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Mental Health Needs-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209.5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Senior Services-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102.5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Transportation Needs- 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85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Veterans Services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- 132.5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Emergency Shelters for Homeless-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192.5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Substance Abuse Needs-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167.5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967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SVP">
  <a:themeElements>
    <a:clrScheme name="OSVP Colors">
      <a:dk1>
        <a:srgbClr val="58595B"/>
      </a:dk1>
      <a:lt1>
        <a:srgbClr val="F8F8F8"/>
      </a:lt1>
      <a:dk2>
        <a:srgbClr val="F8F8F8"/>
      </a:dk2>
      <a:lt2>
        <a:srgbClr val="F3F2DC"/>
      </a:lt2>
      <a:accent1>
        <a:srgbClr val="58595B"/>
      </a:accent1>
      <a:accent2>
        <a:srgbClr val="002395"/>
      </a:accent2>
      <a:accent3>
        <a:srgbClr val="69961A"/>
      </a:accent3>
      <a:accent4>
        <a:srgbClr val="F2BC49"/>
      </a:accent4>
      <a:accent5>
        <a:srgbClr val="808DA0"/>
      </a:accent5>
      <a:accent6>
        <a:srgbClr val="DF7A0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11356</TotalTime>
  <Words>601</Words>
  <Application>Microsoft Office PowerPoint</Application>
  <PresentationFormat>On-screen Show (4:3)</PresentationFormat>
  <Paragraphs>111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Georgia</vt:lpstr>
      <vt:lpstr>Wingdings</vt:lpstr>
      <vt:lpstr>1_OSVP</vt:lpstr>
      <vt:lpstr>Pasco County, Florida Outreach and Public Notices</vt:lpstr>
      <vt:lpstr>About Pasco County, FL</vt:lpstr>
      <vt:lpstr>Mission Statement</vt:lpstr>
      <vt:lpstr>THE WHY:  Citizen Participation</vt:lpstr>
      <vt:lpstr>The Dot Survey:</vt:lpstr>
      <vt:lpstr>Where did we go?</vt:lpstr>
      <vt:lpstr>Results</vt:lpstr>
      <vt:lpstr>PowerPoint Presentation</vt:lpstr>
      <vt:lpstr>Survey Says:</vt:lpstr>
      <vt:lpstr>LESSONS LEARNED</vt:lpstr>
      <vt:lpstr>Public Notice – tips and tricks for staying on track</vt:lpstr>
      <vt:lpstr>Contact Information:</vt:lpstr>
    </vt:vector>
  </TitlesOfParts>
  <Company>Pasco County BOCC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Marcy A. Esbjerg</dc:creator>
  <cp:lastModifiedBy>Hilary L. Bruno</cp:lastModifiedBy>
  <cp:revision>193</cp:revision>
  <cp:lastPrinted>2019-09-09T18:16:59Z</cp:lastPrinted>
  <dcterms:created xsi:type="dcterms:W3CDTF">2019-06-24T17:22:53Z</dcterms:created>
  <dcterms:modified xsi:type="dcterms:W3CDTF">2023-06-08T18:46:58Z</dcterms:modified>
</cp:coreProperties>
</file>